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57" r:id="rId4"/>
    <p:sldId id="271" r:id="rId5"/>
    <p:sldId id="281" r:id="rId6"/>
    <p:sldId id="282" r:id="rId7"/>
    <p:sldId id="277" r:id="rId8"/>
    <p:sldId id="278" r:id="rId9"/>
    <p:sldId id="290" r:id="rId10"/>
    <p:sldId id="291" r:id="rId11"/>
    <p:sldId id="292" r:id="rId12"/>
    <p:sldId id="293" r:id="rId13"/>
    <p:sldId id="285" r:id="rId14"/>
    <p:sldId id="286" r:id="rId15"/>
    <p:sldId id="287" r:id="rId16"/>
    <p:sldId id="258" r:id="rId17"/>
    <p:sldId id="272" r:id="rId18"/>
    <p:sldId id="259" r:id="rId19"/>
    <p:sldId id="263" r:id="rId20"/>
    <p:sldId id="264" r:id="rId21"/>
    <p:sldId id="265" r:id="rId22"/>
    <p:sldId id="283" r:id="rId23"/>
    <p:sldId id="284" r:id="rId24"/>
    <p:sldId id="274" r:id="rId25"/>
    <p:sldId id="275" r:id="rId26"/>
    <p:sldId id="27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76" d="100"/>
          <a:sy n="76" d="100"/>
        </p:scale>
        <p:origin x="-492"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1EFFDE-4547-4929-B57D-19BB4C7A92D4}"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F0A72-10E4-4ED0-A204-65E85E45752A}" type="slidenum">
              <a:rPr lang="en-US" smtClean="0"/>
              <a:t>‹#›</a:t>
            </a:fld>
            <a:endParaRPr lang="en-US"/>
          </a:p>
        </p:txBody>
      </p:sp>
    </p:spTree>
    <p:extLst>
      <p:ext uri="{BB962C8B-B14F-4D97-AF65-F5344CB8AC3E}">
        <p14:creationId xmlns:p14="http://schemas.microsoft.com/office/powerpoint/2010/main" val="1291413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EFFDE-4547-4929-B57D-19BB4C7A92D4}"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F0A72-10E4-4ED0-A204-65E85E45752A}" type="slidenum">
              <a:rPr lang="en-US" smtClean="0"/>
              <a:t>‹#›</a:t>
            </a:fld>
            <a:endParaRPr lang="en-US"/>
          </a:p>
        </p:txBody>
      </p:sp>
    </p:spTree>
    <p:extLst>
      <p:ext uri="{BB962C8B-B14F-4D97-AF65-F5344CB8AC3E}">
        <p14:creationId xmlns:p14="http://schemas.microsoft.com/office/powerpoint/2010/main" val="345433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EFFDE-4547-4929-B57D-19BB4C7A92D4}"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F0A72-10E4-4ED0-A204-65E85E45752A}" type="slidenum">
              <a:rPr lang="en-US" smtClean="0"/>
              <a:t>‹#›</a:t>
            </a:fld>
            <a:endParaRPr lang="en-US"/>
          </a:p>
        </p:txBody>
      </p:sp>
    </p:spTree>
    <p:extLst>
      <p:ext uri="{BB962C8B-B14F-4D97-AF65-F5344CB8AC3E}">
        <p14:creationId xmlns:p14="http://schemas.microsoft.com/office/powerpoint/2010/main" val="598889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1EFFDE-4547-4929-B57D-19BB4C7A92D4}"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F0A72-10E4-4ED0-A204-65E85E45752A}" type="slidenum">
              <a:rPr lang="en-US" smtClean="0"/>
              <a:t>‹#›</a:t>
            </a:fld>
            <a:endParaRPr lang="en-US"/>
          </a:p>
        </p:txBody>
      </p:sp>
    </p:spTree>
    <p:extLst>
      <p:ext uri="{BB962C8B-B14F-4D97-AF65-F5344CB8AC3E}">
        <p14:creationId xmlns:p14="http://schemas.microsoft.com/office/powerpoint/2010/main" val="3354374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1EFFDE-4547-4929-B57D-19BB4C7A92D4}"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BF0A72-10E4-4ED0-A204-65E85E45752A}" type="slidenum">
              <a:rPr lang="en-US" smtClean="0"/>
              <a:t>‹#›</a:t>
            </a:fld>
            <a:endParaRPr lang="en-US"/>
          </a:p>
        </p:txBody>
      </p:sp>
    </p:spTree>
    <p:extLst>
      <p:ext uri="{BB962C8B-B14F-4D97-AF65-F5344CB8AC3E}">
        <p14:creationId xmlns:p14="http://schemas.microsoft.com/office/powerpoint/2010/main" val="3204800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1EFFDE-4547-4929-B57D-19BB4C7A92D4}"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F0A72-10E4-4ED0-A204-65E85E45752A}" type="slidenum">
              <a:rPr lang="en-US" smtClean="0"/>
              <a:t>‹#›</a:t>
            </a:fld>
            <a:endParaRPr lang="en-US"/>
          </a:p>
        </p:txBody>
      </p:sp>
    </p:spTree>
    <p:extLst>
      <p:ext uri="{BB962C8B-B14F-4D97-AF65-F5344CB8AC3E}">
        <p14:creationId xmlns:p14="http://schemas.microsoft.com/office/powerpoint/2010/main" val="327433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1EFFDE-4547-4929-B57D-19BB4C7A92D4}" type="datetimeFigureOut">
              <a:rPr lang="en-US" smtClean="0"/>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BF0A72-10E4-4ED0-A204-65E85E45752A}" type="slidenum">
              <a:rPr lang="en-US" smtClean="0"/>
              <a:t>‹#›</a:t>
            </a:fld>
            <a:endParaRPr lang="en-US"/>
          </a:p>
        </p:txBody>
      </p:sp>
    </p:spTree>
    <p:extLst>
      <p:ext uri="{BB962C8B-B14F-4D97-AF65-F5344CB8AC3E}">
        <p14:creationId xmlns:p14="http://schemas.microsoft.com/office/powerpoint/2010/main" val="409600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1EFFDE-4547-4929-B57D-19BB4C7A92D4}" type="datetimeFigureOut">
              <a:rPr lang="en-US" smtClean="0"/>
              <a:t>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BF0A72-10E4-4ED0-A204-65E85E45752A}" type="slidenum">
              <a:rPr lang="en-US" smtClean="0"/>
              <a:t>‹#›</a:t>
            </a:fld>
            <a:endParaRPr lang="en-US"/>
          </a:p>
        </p:txBody>
      </p:sp>
    </p:spTree>
    <p:extLst>
      <p:ext uri="{BB962C8B-B14F-4D97-AF65-F5344CB8AC3E}">
        <p14:creationId xmlns:p14="http://schemas.microsoft.com/office/powerpoint/2010/main" val="4199740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EFFDE-4547-4929-B57D-19BB4C7A92D4}" type="datetimeFigureOut">
              <a:rPr lang="en-US" smtClean="0"/>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BF0A72-10E4-4ED0-A204-65E85E45752A}" type="slidenum">
              <a:rPr lang="en-US" smtClean="0"/>
              <a:t>‹#›</a:t>
            </a:fld>
            <a:endParaRPr lang="en-US"/>
          </a:p>
        </p:txBody>
      </p:sp>
    </p:spTree>
    <p:extLst>
      <p:ext uri="{BB962C8B-B14F-4D97-AF65-F5344CB8AC3E}">
        <p14:creationId xmlns:p14="http://schemas.microsoft.com/office/powerpoint/2010/main" val="2023000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1EFFDE-4547-4929-B57D-19BB4C7A92D4}"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F0A72-10E4-4ED0-A204-65E85E45752A}" type="slidenum">
              <a:rPr lang="en-US" smtClean="0"/>
              <a:t>‹#›</a:t>
            </a:fld>
            <a:endParaRPr lang="en-US"/>
          </a:p>
        </p:txBody>
      </p:sp>
    </p:spTree>
    <p:extLst>
      <p:ext uri="{BB962C8B-B14F-4D97-AF65-F5344CB8AC3E}">
        <p14:creationId xmlns:p14="http://schemas.microsoft.com/office/powerpoint/2010/main" val="534016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1EFFDE-4547-4929-B57D-19BB4C7A92D4}"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BF0A72-10E4-4ED0-A204-65E85E45752A}" type="slidenum">
              <a:rPr lang="en-US" smtClean="0"/>
              <a:t>‹#›</a:t>
            </a:fld>
            <a:endParaRPr lang="en-US"/>
          </a:p>
        </p:txBody>
      </p:sp>
    </p:spTree>
    <p:extLst>
      <p:ext uri="{BB962C8B-B14F-4D97-AF65-F5344CB8AC3E}">
        <p14:creationId xmlns:p14="http://schemas.microsoft.com/office/powerpoint/2010/main" val="4181716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EFFDE-4547-4929-B57D-19BB4C7A92D4}" type="datetimeFigureOut">
              <a:rPr lang="en-US" smtClean="0"/>
              <a:t>12/6/2019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BF0A72-10E4-4ED0-A204-65E85E45752A}" type="slidenum">
              <a:rPr lang="en-US" smtClean="0"/>
              <a:t>‹#›</a:t>
            </a:fld>
            <a:endParaRPr lang="en-US"/>
          </a:p>
        </p:txBody>
      </p:sp>
    </p:spTree>
    <p:extLst>
      <p:ext uri="{BB962C8B-B14F-4D97-AF65-F5344CB8AC3E}">
        <p14:creationId xmlns:p14="http://schemas.microsoft.com/office/powerpoint/2010/main" val="1426521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Key outcomes of the COP 14 for Action at National </a:t>
            </a:r>
            <a:r>
              <a:rPr lang="en-US" dirty="0" smtClean="0"/>
              <a:t>Level</a:t>
            </a:r>
            <a:br>
              <a:rPr lang="en-US" dirty="0" smtClean="0"/>
            </a:br>
            <a:r>
              <a:rPr lang="en-US" dirty="0" smtClean="0"/>
              <a:t>Provisional in the UNCCD </a:t>
            </a:r>
            <a:br>
              <a:rPr lang="en-US" dirty="0" smtClean="0"/>
            </a:br>
            <a:r>
              <a:rPr lang="en-US" dirty="0" smtClean="0"/>
              <a:t>COP 14 decisions </a:t>
            </a:r>
            <a:endParaRPr lang="en-US" dirty="0"/>
          </a:p>
        </p:txBody>
      </p:sp>
      <p:sp>
        <p:nvSpPr>
          <p:cNvPr id="3" name="Subtitle 2"/>
          <p:cNvSpPr>
            <a:spLocks noGrp="1"/>
          </p:cNvSpPr>
          <p:nvPr>
            <p:ph type="subTitle" idx="1"/>
          </p:nvPr>
        </p:nvSpPr>
        <p:spPr/>
        <p:txBody>
          <a:bodyPr/>
          <a:lstStyle/>
          <a:p>
            <a:r>
              <a:rPr lang="en-US" dirty="0" smtClean="0"/>
              <a:t>By </a:t>
            </a:r>
          </a:p>
          <a:p>
            <a:r>
              <a:rPr lang="en-US" dirty="0" smtClean="0"/>
              <a:t>Stephen Muwaya</a:t>
            </a:r>
          </a:p>
          <a:p>
            <a:r>
              <a:rPr lang="en-US" dirty="0" smtClean="0"/>
              <a:t>MAAIF</a:t>
            </a:r>
            <a:endParaRPr lang="en-US" dirty="0"/>
          </a:p>
        </p:txBody>
      </p:sp>
    </p:spTree>
    <p:extLst>
      <p:ext uri="{BB962C8B-B14F-4D97-AF65-F5344CB8AC3E}">
        <p14:creationId xmlns:p14="http://schemas.microsoft.com/office/powerpoint/2010/main" val="1736413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Policy Advocacy on Drought </a:t>
            </a:r>
            <a:r>
              <a:rPr lang="en-US" dirty="0" err="1"/>
              <a:t>Cont</a:t>
            </a:r>
            <a:r>
              <a:rPr lang="en-US" dirty="0"/>
              <a:t>…</a:t>
            </a:r>
          </a:p>
        </p:txBody>
      </p:sp>
      <p:sp>
        <p:nvSpPr>
          <p:cNvPr id="3" name="Content Placeholder 2"/>
          <p:cNvSpPr>
            <a:spLocks noGrp="1"/>
          </p:cNvSpPr>
          <p:nvPr>
            <p:ph idx="1"/>
          </p:nvPr>
        </p:nvSpPr>
        <p:spPr/>
        <p:txBody>
          <a:bodyPr>
            <a:normAutofit fontScale="92500" lnSpcReduction="20000"/>
          </a:bodyPr>
          <a:lstStyle/>
          <a:p>
            <a:r>
              <a:rPr lang="en-US" i="1" dirty="0"/>
              <a:t>Also decides </a:t>
            </a:r>
            <a:r>
              <a:rPr lang="en-US" dirty="0"/>
              <a:t>that this </a:t>
            </a:r>
            <a:r>
              <a:rPr lang="en-US" b="1" dirty="0"/>
              <a:t>intergovernmental working group will have the following terms of reference</a:t>
            </a:r>
            <a:r>
              <a:rPr lang="en-US" dirty="0"/>
              <a:t>; </a:t>
            </a:r>
          </a:p>
          <a:p>
            <a:r>
              <a:rPr lang="en-US" dirty="0"/>
              <a:t>(a) The terms of reference of the intergovernmental working group are to </a:t>
            </a:r>
            <a:r>
              <a:rPr lang="en-US" b="1" dirty="0"/>
              <a:t>take stock of and review the existing policy, implementation and institutional coordination frameworks,</a:t>
            </a:r>
            <a:r>
              <a:rPr lang="en-US" dirty="0"/>
              <a:t> including partnerships, on drought preparedness and response and </a:t>
            </a:r>
            <a:r>
              <a:rPr lang="en-US" b="1" dirty="0"/>
              <a:t>to consider options for appropriate policy, advocacy and implementation measures at all levels for addressing drought effectively under the Convention, in the context of a wider holistic and integrated approach to disaster risk reduction and enhancing the resilience of communities and ecosystems; </a:t>
            </a:r>
          </a:p>
          <a:p>
            <a:r>
              <a:rPr lang="en-US" dirty="0"/>
              <a:t>(b) The intergovernmental working group will comprise </a:t>
            </a:r>
            <a:r>
              <a:rPr lang="en-US" b="1" dirty="0"/>
              <a:t>Parties, international organizations</a:t>
            </a:r>
            <a:r>
              <a:rPr lang="en-US" dirty="0"/>
              <a:t>, the Science-Policy Interface, </a:t>
            </a:r>
            <a:r>
              <a:rPr lang="en-US" b="1" dirty="0"/>
              <a:t>civil society organizations</a:t>
            </a:r>
            <a:r>
              <a:rPr lang="en-US" dirty="0"/>
              <a:t> and </a:t>
            </a:r>
            <a:r>
              <a:rPr lang="en-US" b="1" dirty="0"/>
              <a:t>key stakeholders</a:t>
            </a:r>
            <a:r>
              <a:rPr lang="en-US" dirty="0"/>
              <a:t>, as appropriate; </a:t>
            </a:r>
          </a:p>
        </p:txBody>
      </p:sp>
    </p:spTree>
    <p:extLst>
      <p:ext uri="{BB962C8B-B14F-4D97-AF65-F5344CB8AC3E}">
        <p14:creationId xmlns:p14="http://schemas.microsoft.com/office/powerpoint/2010/main" val="793331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Policy Advocacy on Drought </a:t>
            </a:r>
            <a:r>
              <a:rPr lang="en-US" dirty="0" err="1"/>
              <a:t>Cont</a:t>
            </a:r>
            <a:r>
              <a:rPr lang="en-US" dirty="0"/>
              <a:t>…</a:t>
            </a:r>
          </a:p>
        </p:txBody>
      </p:sp>
      <p:sp>
        <p:nvSpPr>
          <p:cNvPr id="3" name="Content Placeholder 2"/>
          <p:cNvSpPr>
            <a:spLocks noGrp="1"/>
          </p:cNvSpPr>
          <p:nvPr>
            <p:ph idx="1"/>
          </p:nvPr>
        </p:nvSpPr>
        <p:spPr/>
        <p:txBody>
          <a:bodyPr>
            <a:normAutofit fontScale="85000" lnSpcReduction="20000"/>
          </a:bodyPr>
          <a:lstStyle/>
          <a:p>
            <a:r>
              <a:rPr lang="en-US" dirty="0"/>
              <a:t>(c) The intergovernmental working group will consist of a </a:t>
            </a:r>
            <a:r>
              <a:rPr lang="en-US" b="1" dirty="0"/>
              <a:t>maximum of three Party representatives from each regional implementation annex </a:t>
            </a:r>
            <a:r>
              <a:rPr lang="en-US" dirty="0"/>
              <a:t>of the Convention nominated by the respective regional group on the basis of nominations by national governments; </a:t>
            </a:r>
          </a:p>
          <a:p>
            <a:r>
              <a:rPr lang="en-US" dirty="0"/>
              <a:t>(d) The </a:t>
            </a:r>
            <a:r>
              <a:rPr lang="en-US" b="1" dirty="0"/>
              <a:t>secretariat, in consultation with the Bureau of the Conference of the Parties, will nominate participants from key stakeholders</a:t>
            </a:r>
            <a:r>
              <a:rPr lang="en-US" dirty="0"/>
              <a:t>, including United Nations organizations, the Science-Policy Interface, and other scientific organizations, </a:t>
            </a:r>
            <a:r>
              <a:rPr lang="en-US" b="1" dirty="0"/>
              <a:t>regional organizations </a:t>
            </a:r>
            <a:r>
              <a:rPr lang="en-US" dirty="0"/>
              <a:t>and civil society organizations, with a maximum of 15 additional members; </a:t>
            </a:r>
          </a:p>
          <a:p>
            <a:r>
              <a:rPr lang="en-US" dirty="0"/>
              <a:t>(e) At its </a:t>
            </a:r>
            <a:r>
              <a:rPr lang="en-US" b="1" dirty="0"/>
              <a:t>first meeting, the intergovernmental working group </a:t>
            </a:r>
            <a:r>
              <a:rPr lang="en-US" dirty="0"/>
              <a:t>will select </a:t>
            </a:r>
            <a:r>
              <a:rPr lang="en-US" b="1" dirty="0"/>
              <a:t>a chair from its members; </a:t>
            </a:r>
          </a:p>
          <a:p>
            <a:r>
              <a:rPr lang="en-US" dirty="0"/>
              <a:t>(f) The intergovernmental working group will prepare </a:t>
            </a:r>
            <a:r>
              <a:rPr lang="en-US" b="1" dirty="0"/>
              <a:t>an interim report for consideration by Parties at the nineteenth session of the Committee for the Review of the Implementation of the Convention; </a:t>
            </a:r>
          </a:p>
        </p:txBody>
      </p:sp>
    </p:spTree>
    <p:extLst>
      <p:ext uri="{BB962C8B-B14F-4D97-AF65-F5344CB8AC3E}">
        <p14:creationId xmlns:p14="http://schemas.microsoft.com/office/powerpoint/2010/main" val="2344246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Policy Advocacy on Drought </a:t>
            </a:r>
            <a:r>
              <a:rPr lang="en-US" dirty="0" err="1"/>
              <a:t>Cont</a:t>
            </a:r>
            <a:r>
              <a:rPr lang="en-US" dirty="0"/>
              <a:t>…</a:t>
            </a:r>
          </a:p>
        </p:txBody>
      </p:sp>
      <p:sp>
        <p:nvSpPr>
          <p:cNvPr id="3" name="Content Placeholder 2"/>
          <p:cNvSpPr>
            <a:spLocks noGrp="1"/>
          </p:cNvSpPr>
          <p:nvPr>
            <p:ph idx="1"/>
          </p:nvPr>
        </p:nvSpPr>
        <p:spPr>
          <a:solidFill>
            <a:srgbClr val="FFFF00"/>
          </a:solidFill>
        </p:spPr>
        <p:txBody>
          <a:bodyPr>
            <a:normAutofit lnSpcReduction="10000"/>
          </a:bodyPr>
          <a:lstStyle/>
          <a:p>
            <a:r>
              <a:rPr lang="en-US" i="1" dirty="0"/>
              <a:t>Invites </a:t>
            </a:r>
            <a:r>
              <a:rPr lang="en-US" b="1" dirty="0"/>
              <a:t>Parties, international organizations, and stakeholders to make submissions on</a:t>
            </a:r>
            <a:r>
              <a:rPr lang="en-US" dirty="0"/>
              <a:t>: </a:t>
            </a:r>
          </a:p>
          <a:p>
            <a:r>
              <a:rPr lang="en-US" b="1" dirty="0"/>
              <a:t>(a) Policy, implementation and institutional coordination frameworks and implementation measures for addressing drought under the Convention: and </a:t>
            </a:r>
          </a:p>
          <a:p>
            <a:r>
              <a:rPr lang="en-US" b="1" dirty="0"/>
              <a:t>(b) Barriers, challenges, opportunities and implementation measures as well as preparing for, responding to, and recovering from drought; </a:t>
            </a:r>
          </a:p>
          <a:p>
            <a:r>
              <a:rPr lang="en-US" dirty="0"/>
              <a:t>14. </a:t>
            </a:r>
            <a:r>
              <a:rPr lang="en-US" i="1" dirty="0"/>
              <a:t>Requests </a:t>
            </a:r>
            <a:r>
              <a:rPr lang="en-US" dirty="0"/>
              <a:t>the intergovernmental working group to present its findings and recommendations to Parties for their consideration at the fifteenth session of the Conference of the Parties; </a:t>
            </a:r>
          </a:p>
        </p:txBody>
      </p:sp>
    </p:spTree>
    <p:extLst>
      <p:ext uri="{BB962C8B-B14F-4D97-AF65-F5344CB8AC3E}">
        <p14:creationId xmlns:p14="http://schemas.microsoft.com/office/powerpoint/2010/main" val="4285301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sz="4000" b="1" dirty="0" smtClean="0"/>
              <a:t>Follow-up on policy frameworks and thematic issues: </a:t>
            </a:r>
            <a:r>
              <a:rPr lang="en-US" sz="4000" b="1" dirty="0"/>
              <a:t>Land Tenure </a:t>
            </a:r>
          </a:p>
        </p:txBody>
      </p:sp>
      <p:sp>
        <p:nvSpPr>
          <p:cNvPr id="3" name="Content Placeholder 2"/>
          <p:cNvSpPr>
            <a:spLocks noGrp="1"/>
          </p:cNvSpPr>
          <p:nvPr>
            <p:ph idx="1"/>
          </p:nvPr>
        </p:nvSpPr>
        <p:spPr/>
        <p:txBody>
          <a:bodyPr/>
          <a:lstStyle/>
          <a:p>
            <a:r>
              <a:rPr lang="en-US" dirty="0" smtClean="0"/>
              <a:t>Encourages the </a:t>
            </a:r>
            <a:r>
              <a:rPr lang="en-US" b="1" dirty="0" smtClean="0"/>
              <a:t>Parties to follow the Voluntary Guidelines on the Responsible Governance of Tenure of Land, Fisheries and Forests in the Context of National Food </a:t>
            </a:r>
            <a:r>
              <a:rPr lang="en-US" b="1" dirty="0"/>
              <a:t>Security principles</a:t>
            </a:r>
            <a:r>
              <a:rPr lang="en-US" dirty="0"/>
              <a:t>, taking into account the principles of implementation, in the implementation of activities to combat desertification/land degradation and drought and achieve land degradation neutrality; </a:t>
            </a:r>
            <a:endParaRPr lang="en-US" dirty="0" smtClean="0"/>
          </a:p>
          <a:p>
            <a:r>
              <a:rPr lang="en-US" dirty="0" smtClean="0"/>
              <a:t>Invites Parties to review and, where appropriate, </a:t>
            </a:r>
            <a:r>
              <a:rPr lang="en-US" b="1" dirty="0" smtClean="0"/>
              <a:t>adopt national land governance legislation and procedures</a:t>
            </a:r>
            <a:r>
              <a:rPr lang="en-US" dirty="0" smtClean="0"/>
              <a:t> in order </a:t>
            </a:r>
            <a:r>
              <a:rPr lang="en-US" b="1" dirty="0" smtClean="0"/>
              <a:t>to support sustainable land use and land restoration;</a:t>
            </a:r>
          </a:p>
          <a:p>
            <a:endParaRPr lang="en-US" dirty="0"/>
          </a:p>
        </p:txBody>
      </p:sp>
    </p:spTree>
    <p:extLst>
      <p:ext uri="{BB962C8B-B14F-4D97-AF65-F5344CB8AC3E}">
        <p14:creationId xmlns:p14="http://schemas.microsoft.com/office/powerpoint/2010/main" val="22152986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Follow-up on policy frameworks and thematic issues: Land Tenure</a:t>
            </a:r>
            <a:r>
              <a:rPr lang="en-US" sz="3600" b="1" dirty="0" smtClean="0"/>
              <a:t> Cont</a:t>
            </a:r>
            <a:r>
              <a:rPr lang="en-US" sz="3600" dirty="0" smtClean="0"/>
              <a:t>..</a:t>
            </a:r>
            <a:endParaRPr lang="en-US" sz="3600" dirty="0"/>
          </a:p>
        </p:txBody>
      </p:sp>
      <p:sp>
        <p:nvSpPr>
          <p:cNvPr id="3" name="Content Placeholder 2"/>
          <p:cNvSpPr>
            <a:spLocks noGrp="1"/>
          </p:cNvSpPr>
          <p:nvPr>
            <p:ph idx="1"/>
          </p:nvPr>
        </p:nvSpPr>
        <p:spPr/>
        <p:txBody>
          <a:bodyPr/>
          <a:lstStyle/>
          <a:p>
            <a:r>
              <a:rPr lang="en-US" dirty="0" smtClean="0"/>
              <a:t>Encourages Parties to </a:t>
            </a:r>
            <a:r>
              <a:rPr lang="en-US" b="1" dirty="0" smtClean="0"/>
              <a:t>recognize legitimate tenure rights</a:t>
            </a:r>
            <a:r>
              <a:rPr lang="en-US" dirty="0" smtClean="0"/>
              <a:t>, including </a:t>
            </a:r>
            <a:r>
              <a:rPr lang="en-US" b="1" dirty="0" smtClean="0"/>
              <a:t>customary rights, </a:t>
            </a:r>
            <a:r>
              <a:rPr lang="en-US" dirty="0" smtClean="0"/>
              <a:t>consistent with the national legal framework;</a:t>
            </a:r>
          </a:p>
          <a:p>
            <a:r>
              <a:rPr lang="en-US" dirty="0" smtClean="0"/>
              <a:t>Invites </a:t>
            </a:r>
            <a:r>
              <a:rPr lang="en-US" dirty="0" smtClean="0">
                <a:solidFill>
                  <a:srgbClr val="FF0000"/>
                </a:solidFill>
              </a:rPr>
              <a:t>Parties to </a:t>
            </a:r>
            <a:r>
              <a:rPr lang="en-US" b="1" dirty="0" smtClean="0">
                <a:solidFill>
                  <a:srgbClr val="FF0000"/>
                </a:solidFill>
              </a:rPr>
              <a:t>legally recognize equal use and ownership rights of land for women and the enhancement of women’s equal access to land and land tenure security</a:t>
            </a:r>
            <a:r>
              <a:rPr lang="en-US" dirty="0" smtClean="0">
                <a:solidFill>
                  <a:srgbClr val="FF0000"/>
                </a:solidFill>
              </a:rPr>
              <a:t> as well as the </a:t>
            </a:r>
            <a:r>
              <a:rPr lang="en-US" b="1" dirty="0" smtClean="0">
                <a:solidFill>
                  <a:srgbClr val="FF0000"/>
                </a:solidFill>
              </a:rPr>
              <a:t>promotion of gender-sensitive measures to combat desertification/land degradation and drought</a:t>
            </a:r>
            <a:r>
              <a:rPr lang="en-US" dirty="0" smtClean="0">
                <a:solidFill>
                  <a:srgbClr val="FF0000"/>
                </a:solidFill>
              </a:rPr>
              <a:t> and achieve </a:t>
            </a:r>
            <a:r>
              <a:rPr lang="en-US" dirty="0" smtClean="0"/>
              <a:t>land degradation neutrality, taking into account the national context;</a:t>
            </a:r>
          </a:p>
          <a:p>
            <a:r>
              <a:rPr lang="en-US" dirty="0" smtClean="0"/>
              <a:t>Encourages the Parties to </a:t>
            </a:r>
            <a:r>
              <a:rPr lang="en-US" dirty="0" smtClean="0">
                <a:solidFill>
                  <a:srgbClr val="FF0000"/>
                </a:solidFill>
              </a:rPr>
              <a:t>provide </a:t>
            </a:r>
            <a:r>
              <a:rPr lang="en-US" b="1" dirty="0" smtClean="0">
                <a:solidFill>
                  <a:srgbClr val="FF0000"/>
                </a:solidFill>
              </a:rPr>
              <a:t>effective, timely and affordable access to justice and transparent dispute resolution mechanisms</a:t>
            </a:r>
            <a:r>
              <a:rPr lang="en-US" dirty="0" smtClean="0"/>
              <a:t>;</a:t>
            </a:r>
          </a:p>
          <a:p>
            <a:endParaRPr lang="en-US" dirty="0"/>
          </a:p>
        </p:txBody>
      </p:sp>
    </p:spTree>
    <p:extLst>
      <p:ext uri="{BB962C8B-B14F-4D97-AF65-F5344CB8AC3E}">
        <p14:creationId xmlns:p14="http://schemas.microsoft.com/office/powerpoint/2010/main" val="291700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Follow-up on policy frameworks and thematic issues: Land Tenure Cont..</a:t>
            </a:r>
          </a:p>
        </p:txBody>
      </p:sp>
      <p:sp>
        <p:nvSpPr>
          <p:cNvPr id="3" name="Content Placeholder 2"/>
          <p:cNvSpPr>
            <a:spLocks noGrp="1"/>
          </p:cNvSpPr>
          <p:nvPr>
            <p:ph idx="1"/>
          </p:nvPr>
        </p:nvSpPr>
        <p:spPr>
          <a:xfrm>
            <a:off x="838200" y="1845290"/>
            <a:ext cx="10515600" cy="4351338"/>
          </a:xfrm>
        </p:spPr>
        <p:txBody>
          <a:bodyPr>
            <a:normAutofit fontScale="92500" lnSpcReduction="20000"/>
          </a:bodyPr>
          <a:lstStyle/>
          <a:p>
            <a:r>
              <a:rPr lang="en-US" dirty="0" smtClean="0"/>
              <a:t>Also encourages the </a:t>
            </a:r>
            <a:r>
              <a:rPr lang="en-US" dirty="0" smtClean="0">
                <a:solidFill>
                  <a:srgbClr val="FF0000"/>
                </a:solidFill>
              </a:rPr>
              <a:t>Parties to </a:t>
            </a:r>
            <a:r>
              <a:rPr lang="en-US" b="1" dirty="0" smtClean="0">
                <a:solidFill>
                  <a:srgbClr val="FF0000"/>
                </a:solidFill>
              </a:rPr>
              <a:t>recognize and promote fair and inclusive community-based conflict resolution mechanisms</a:t>
            </a:r>
            <a:r>
              <a:rPr lang="en-US" dirty="0" smtClean="0"/>
              <a:t>;</a:t>
            </a:r>
          </a:p>
          <a:p>
            <a:r>
              <a:rPr lang="en-US" dirty="0" smtClean="0"/>
              <a:t>Invites the Parties to ensure that </a:t>
            </a:r>
            <a:r>
              <a:rPr lang="en-US" b="1" dirty="0" smtClean="0"/>
              <a:t>measures to combat desertification/land degradation and drought are carried out in a non-discriminatory and participatory way so that they promote equal tenure rights and access to land </a:t>
            </a:r>
            <a:r>
              <a:rPr lang="en-US" dirty="0" smtClean="0"/>
              <a:t>for all, in </a:t>
            </a:r>
            <a:r>
              <a:rPr lang="en-US" b="1" dirty="0" smtClean="0"/>
              <a:t>particular vulnerable and marginal groups</a:t>
            </a:r>
            <a:r>
              <a:rPr lang="en-US" dirty="0" smtClean="0"/>
              <a:t>, within the national context;</a:t>
            </a:r>
          </a:p>
          <a:p>
            <a:r>
              <a:rPr lang="en-US" dirty="0" smtClean="0"/>
              <a:t>Encourages Parties to </a:t>
            </a:r>
            <a:r>
              <a:rPr lang="en-US" b="1" dirty="0" smtClean="0">
                <a:solidFill>
                  <a:srgbClr val="FF0000"/>
                </a:solidFill>
              </a:rPr>
              <a:t>promote responsible and sustainable private and public investments in combating desertification/land degradation and drought,</a:t>
            </a:r>
            <a:r>
              <a:rPr lang="en-US" dirty="0" smtClean="0"/>
              <a:t> including restoration </a:t>
            </a:r>
            <a:r>
              <a:rPr lang="en-US" dirty="0" err="1" smtClean="0"/>
              <a:t>programmes</a:t>
            </a:r>
            <a:r>
              <a:rPr lang="en-US" dirty="0" smtClean="0"/>
              <a:t> </a:t>
            </a:r>
            <a:r>
              <a:rPr lang="en-US" b="1" dirty="0" smtClean="0">
                <a:solidFill>
                  <a:srgbClr val="FF0000"/>
                </a:solidFill>
              </a:rPr>
              <a:t>that adhere to environmental and social safeguards</a:t>
            </a:r>
            <a:r>
              <a:rPr lang="en-US" b="1" dirty="0" smtClean="0"/>
              <a:t> in line with the Voluntary Guidelines on the Responsible Governance of Tenure of Land,</a:t>
            </a:r>
            <a:r>
              <a:rPr lang="en-US" dirty="0" smtClean="0"/>
              <a:t> Fisheries and Forests in the Context of National Food Security, and national legislation;</a:t>
            </a:r>
            <a:endParaRPr lang="en-US" dirty="0"/>
          </a:p>
        </p:txBody>
      </p:sp>
    </p:spTree>
    <p:extLst>
      <p:ext uri="{BB962C8B-B14F-4D97-AF65-F5344CB8AC3E}">
        <p14:creationId xmlns:p14="http://schemas.microsoft.com/office/powerpoint/2010/main" val="316133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Follow-up on policy frameworks and thematic issues:</a:t>
            </a:r>
            <a:r>
              <a:rPr lang="en-US" dirty="0" smtClean="0"/>
              <a:t> </a:t>
            </a:r>
            <a:r>
              <a:rPr lang="en-US" b="1" dirty="0" smtClean="0"/>
              <a:t>Gender</a:t>
            </a:r>
            <a:endParaRPr lang="en-US" b="1" dirty="0"/>
          </a:p>
        </p:txBody>
      </p:sp>
      <p:sp>
        <p:nvSpPr>
          <p:cNvPr id="3" name="Content Placeholder 2"/>
          <p:cNvSpPr>
            <a:spLocks noGrp="1"/>
          </p:cNvSpPr>
          <p:nvPr>
            <p:ph idx="1"/>
          </p:nvPr>
        </p:nvSpPr>
        <p:spPr/>
        <p:txBody>
          <a:bodyPr>
            <a:normAutofit/>
          </a:bodyPr>
          <a:lstStyle/>
          <a:p>
            <a:r>
              <a:rPr lang="en-US" dirty="0" smtClean="0"/>
              <a:t>Encourages Parties, as appropriate, </a:t>
            </a:r>
            <a:r>
              <a:rPr lang="en-US" b="1" dirty="0" smtClean="0"/>
              <a:t>to create enabling environments at the national leve</a:t>
            </a:r>
            <a:r>
              <a:rPr lang="en-US" dirty="0" smtClean="0"/>
              <a:t>l to make the </a:t>
            </a:r>
            <a:r>
              <a:rPr lang="en-US" b="1" dirty="0" smtClean="0"/>
              <a:t>implementation of the Convention gender-responsive and transformative</a:t>
            </a:r>
            <a:r>
              <a:rPr lang="en-US" dirty="0" smtClean="0"/>
              <a:t>;</a:t>
            </a:r>
          </a:p>
          <a:p>
            <a:r>
              <a:rPr lang="en-US" dirty="0" smtClean="0"/>
              <a:t>Requests the </a:t>
            </a:r>
            <a:r>
              <a:rPr lang="en-US" b="1" dirty="0" smtClean="0"/>
              <a:t>secretariat, the Global Mechanism </a:t>
            </a:r>
            <a:r>
              <a:rPr lang="en-US" dirty="0" smtClean="0"/>
              <a:t>and appropriate United Nations Convention to Combat Desertification bodies, including the Science-Policy Interface, within their respective mandates, </a:t>
            </a:r>
            <a:r>
              <a:rPr lang="en-US" b="1" dirty="0" smtClean="0"/>
              <a:t>to continue their support to </a:t>
            </a:r>
            <a:r>
              <a:rPr lang="en-US" dirty="0" smtClean="0"/>
              <a:t>United Nations Convention to Combat Desertification </a:t>
            </a:r>
            <a:r>
              <a:rPr lang="en-US" b="1" dirty="0" smtClean="0"/>
              <a:t>country Parties on gender mainstreaming and the implementation of the Gender Action Plan;</a:t>
            </a:r>
          </a:p>
        </p:txBody>
      </p:sp>
    </p:spTree>
    <p:extLst>
      <p:ext uri="{BB962C8B-B14F-4D97-AF65-F5344CB8AC3E}">
        <p14:creationId xmlns:p14="http://schemas.microsoft.com/office/powerpoint/2010/main" val="30609939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alibri" panose="020F0502020204030204" pitchFamily="34" charset="0"/>
                <a:cs typeface="Calibri" panose="020F0502020204030204" pitchFamily="34" charset="0"/>
              </a:rPr>
              <a:t>Follow-up on policy frameworks and thematic issues: Gender </a:t>
            </a:r>
            <a:r>
              <a:rPr lang="en-US" dirty="0" smtClean="0"/>
              <a:t>Cont..</a:t>
            </a:r>
            <a:endParaRPr lang="en-US" dirty="0"/>
          </a:p>
        </p:txBody>
      </p:sp>
      <p:sp>
        <p:nvSpPr>
          <p:cNvPr id="3" name="Content Placeholder 2"/>
          <p:cNvSpPr>
            <a:spLocks noGrp="1"/>
          </p:cNvSpPr>
          <p:nvPr>
            <p:ph idx="1"/>
          </p:nvPr>
        </p:nvSpPr>
        <p:spPr/>
        <p:txBody>
          <a:bodyPr/>
          <a:lstStyle/>
          <a:p>
            <a:r>
              <a:rPr lang="en-US" dirty="0" smtClean="0"/>
              <a:t>Also requests the secretariat and the Global Mechanism to continue collaboration and partnership-building with the other Rio conventions, the United Nations Entity for Gender Equality and the Empowerment of Women, other United Nations entities, international organizations and other relevant organizations to explore further ways of </a:t>
            </a:r>
            <a:r>
              <a:rPr lang="en-US" b="1" dirty="0" smtClean="0"/>
              <a:t>strengthening awareness-raising, improving the Gender Action Plan and developing further tools and guidelines for the use of Parties in the thematic areas of the Gender Action Plan </a:t>
            </a:r>
            <a:r>
              <a:rPr lang="en-US" dirty="0" smtClean="0"/>
              <a:t>and the gender-responsive implementation of the Convention;</a:t>
            </a:r>
            <a:endParaRPr lang="en-US" dirty="0"/>
          </a:p>
        </p:txBody>
      </p:sp>
    </p:spTree>
    <p:extLst>
      <p:ext uri="{BB962C8B-B14F-4D97-AF65-F5344CB8AC3E}">
        <p14:creationId xmlns:p14="http://schemas.microsoft.com/office/powerpoint/2010/main" val="27721387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latin typeface="Calibri" panose="020F0502020204030204" pitchFamily="34" charset="0"/>
                <a:cs typeface="Calibri" panose="020F0502020204030204" pitchFamily="34" charset="0"/>
              </a:rPr>
              <a:t>Participation and involvement of civil society organizations in meetings and processes of the United Nations Convention to Combat Desertification</a:t>
            </a:r>
            <a:endParaRPr lang="en-US" sz="32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t> Encourages those </a:t>
            </a:r>
            <a:r>
              <a:rPr lang="en-US" b="1" dirty="0" smtClean="0"/>
              <a:t>countries with no or few civil society organizations accredited to the Conference of the Parties to the United Nations Convention to Combat Desertification to promote the involvement of their civil society organizations in the United Nations Convention to Combat Desertification process at the international level to ensure more balanced participation of civil society organizations </a:t>
            </a:r>
            <a:r>
              <a:rPr lang="en-US" dirty="0" smtClean="0"/>
              <a:t>in the sessions of the Conference of the Parties to the United Nations Convention to Combat Desertification and its subsidiary bodies;</a:t>
            </a:r>
            <a:endParaRPr lang="en-US" dirty="0"/>
          </a:p>
        </p:txBody>
      </p:sp>
    </p:spTree>
    <p:extLst>
      <p:ext uri="{BB962C8B-B14F-4D97-AF65-F5344CB8AC3E}">
        <p14:creationId xmlns:p14="http://schemas.microsoft.com/office/powerpoint/2010/main" val="3394591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latin typeface="Calibri" panose="020F0502020204030204" pitchFamily="34" charset="0"/>
                <a:cs typeface="Calibri" panose="020F0502020204030204" pitchFamily="34" charset="0"/>
              </a:rPr>
              <a:t>Integration of SDG 15 and related target 15.3 into the implementation of the United Nations Convention to Combat Desertification and land degradation neutrality</a:t>
            </a:r>
            <a:endParaRPr lang="en-US" sz="2800" b="1"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r>
              <a:rPr lang="en-US" dirty="0" smtClean="0"/>
              <a:t> </a:t>
            </a:r>
            <a:r>
              <a:rPr lang="en-US" i="1" dirty="0"/>
              <a:t>Also invites </a:t>
            </a:r>
            <a:r>
              <a:rPr lang="en-US" dirty="0"/>
              <a:t>Parties, </a:t>
            </a:r>
            <a:r>
              <a:rPr lang="en-US" b="1" dirty="0"/>
              <a:t>that have committed to voluntary land degradation neutrality targets, to implement measures to accelerate their achievement, as appropriate,</a:t>
            </a:r>
            <a:r>
              <a:rPr lang="en-US" dirty="0"/>
              <a:t> by: </a:t>
            </a:r>
            <a:endParaRPr lang="en-US" dirty="0" smtClean="0"/>
          </a:p>
          <a:p>
            <a:r>
              <a:rPr lang="en-US" dirty="0" smtClean="0"/>
              <a:t> </a:t>
            </a:r>
            <a:r>
              <a:rPr lang="en-US" dirty="0"/>
              <a:t>(a) </a:t>
            </a:r>
            <a:r>
              <a:rPr lang="en-US" b="1" dirty="0"/>
              <a:t>Fostering synergies among the Rio conventions and other multilateral environmental agreements, </a:t>
            </a:r>
            <a:r>
              <a:rPr lang="en-US" dirty="0"/>
              <a:t>including the consideration of </a:t>
            </a:r>
            <a:r>
              <a:rPr lang="en-US" b="1" dirty="0"/>
              <a:t>joint programming activities </a:t>
            </a:r>
            <a:r>
              <a:rPr lang="en-US" dirty="0"/>
              <a:t>at the national and sub-national level; </a:t>
            </a:r>
          </a:p>
          <a:p>
            <a:r>
              <a:rPr lang="en-US" dirty="0"/>
              <a:t>(b</a:t>
            </a:r>
            <a:r>
              <a:rPr lang="en-US" b="1" dirty="0"/>
              <a:t>) Strengthening national-level coordination and cooperation </a:t>
            </a:r>
            <a:r>
              <a:rPr lang="en-US" dirty="0"/>
              <a:t>based on, inter alia, </a:t>
            </a:r>
            <a:r>
              <a:rPr lang="en-US" b="1" dirty="0"/>
              <a:t>integrated land use planning</a:t>
            </a:r>
            <a:r>
              <a:rPr lang="en-US" dirty="0"/>
              <a:t>, to guide the implementation of </a:t>
            </a:r>
            <a:r>
              <a:rPr lang="en-US" b="1" dirty="0"/>
              <a:t>transformative projects and </a:t>
            </a:r>
            <a:r>
              <a:rPr lang="en-US" b="1" dirty="0" err="1"/>
              <a:t>programmes</a:t>
            </a:r>
            <a:r>
              <a:rPr lang="en-US" dirty="0"/>
              <a:t>; </a:t>
            </a:r>
          </a:p>
        </p:txBody>
      </p:sp>
    </p:spTree>
    <p:extLst>
      <p:ext uri="{BB962C8B-B14F-4D97-AF65-F5344CB8AC3E}">
        <p14:creationId xmlns:p14="http://schemas.microsoft.com/office/powerpoint/2010/main" val="1630904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Decisions for Follow up at National Level</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a:t>Collaboration with the Global Environment Facility (GEF</a:t>
            </a:r>
            <a:r>
              <a:rPr lang="en-US" dirty="0" smtClean="0"/>
              <a:t>)</a:t>
            </a:r>
            <a:endParaRPr lang="en-US" dirty="0"/>
          </a:p>
          <a:p>
            <a:pPr marL="514350" indent="-514350">
              <a:buFont typeface="+mj-lt"/>
              <a:buAutoNum type="arabicPeriod"/>
            </a:pPr>
            <a:r>
              <a:rPr lang="en-US" dirty="0"/>
              <a:t>Policy Advocacy on </a:t>
            </a:r>
            <a:r>
              <a:rPr lang="en-US" dirty="0" smtClean="0"/>
              <a:t>Drought</a:t>
            </a:r>
          </a:p>
          <a:p>
            <a:pPr marL="514350" indent="-514350">
              <a:buFont typeface="+mj-lt"/>
              <a:buAutoNum type="arabicPeriod"/>
            </a:pPr>
            <a:r>
              <a:rPr lang="en-US" dirty="0"/>
              <a:t>Follow-up on policy frameworks and thematic issues: Land </a:t>
            </a:r>
            <a:r>
              <a:rPr lang="en-US" dirty="0" smtClean="0"/>
              <a:t>Tenure</a:t>
            </a:r>
          </a:p>
          <a:p>
            <a:pPr marL="514350" indent="-514350">
              <a:buFont typeface="+mj-lt"/>
              <a:buAutoNum type="arabicPeriod"/>
            </a:pPr>
            <a:r>
              <a:rPr lang="en-US" dirty="0"/>
              <a:t>Follow-up on policy frameworks and thematic </a:t>
            </a:r>
            <a:r>
              <a:rPr lang="en-US" dirty="0" smtClean="0"/>
              <a:t>issues: Migration</a:t>
            </a:r>
          </a:p>
          <a:p>
            <a:pPr marL="514350" indent="-514350">
              <a:buFont typeface="+mj-lt"/>
              <a:buAutoNum type="arabicPeriod"/>
            </a:pPr>
            <a:r>
              <a:rPr lang="en-US" dirty="0"/>
              <a:t>Follow-up on policy frameworks and thematic issues: </a:t>
            </a:r>
            <a:r>
              <a:rPr lang="en-US" dirty="0" smtClean="0"/>
              <a:t>Gender</a:t>
            </a:r>
          </a:p>
          <a:p>
            <a:pPr marL="514350" indent="-514350">
              <a:buFont typeface="+mj-lt"/>
              <a:buAutoNum type="arabicPeriod"/>
            </a:pPr>
            <a:r>
              <a:rPr lang="en-US" dirty="0"/>
              <a:t>Integration of SDG 15 and related target 15.3 into the implementation of the United Nations Convention to Combat Desertification and land degradation </a:t>
            </a:r>
            <a:r>
              <a:rPr lang="en-US" dirty="0" smtClean="0"/>
              <a:t>neutrality</a:t>
            </a:r>
          </a:p>
          <a:p>
            <a:pPr marL="514350" indent="-514350">
              <a:buFont typeface="+mj-lt"/>
              <a:buAutoNum type="arabicPeriod"/>
            </a:pPr>
            <a:r>
              <a:rPr lang="en-US" dirty="0"/>
              <a:t>Participation and involvement of civil society organizations in meetings and processes of the United Nations Convention to Combat </a:t>
            </a:r>
            <a:r>
              <a:rPr lang="en-US" dirty="0" smtClean="0"/>
              <a:t>Desertification</a:t>
            </a:r>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a:p>
        </p:txBody>
      </p:sp>
    </p:spTree>
    <p:extLst>
      <p:ext uri="{BB962C8B-B14F-4D97-AF65-F5344CB8AC3E}">
        <p14:creationId xmlns:p14="http://schemas.microsoft.com/office/powerpoint/2010/main" val="4537908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mn-lt"/>
              </a:rPr>
              <a:t>Integration SDG 15 &amp; target 15.3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a:t>
            </a:r>
            <a:r>
              <a:rPr lang="en-US" dirty="0"/>
              <a:t>c) </a:t>
            </a:r>
            <a:r>
              <a:rPr lang="en-US" b="1" dirty="0"/>
              <a:t>Creating an enabling environment for the achievement of land degradation neutrality</a:t>
            </a:r>
            <a:r>
              <a:rPr lang="en-US" dirty="0"/>
              <a:t>, including the </a:t>
            </a:r>
            <a:r>
              <a:rPr lang="en-US" b="1" dirty="0"/>
              <a:t>responsible governance of land and tenure security, </a:t>
            </a:r>
            <a:r>
              <a:rPr lang="en-US" dirty="0"/>
              <a:t>the </a:t>
            </a:r>
            <a:r>
              <a:rPr lang="en-US" b="1" dirty="0"/>
              <a:t>engagement of stakeholders </a:t>
            </a:r>
            <a:r>
              <a:rPr lang="en-US" dirty="0"/>
              <a:t>and the </a:t>
            </a:r>
            <a:r>
              <a:rPr lang="en-US" b="1" dirty="0"/>
              <a:t>improved access of smallholders to advisory and financial services; </a:t>
            </a:r>
            <a:endParaRPr lang="en-US" b="1" dirty="0" smtClean="0"/>
          </a:p>
          <a:p>
            <a:r>
              <a:rPr lang="en-US" i="1" dirty="0" smtClean="0"/>
              <a:t>Further </a:t>
            </a:r>
            <a:r>
              <a:rPr lang="en-US" i="1" dirty="0"/>
              <a:t>invites </a:t>
            </a:r>
            <a:r>
              <a:rPr lang="en-US" dirty="0"/>
              <a:t>all Parties, as appropriate </a:t>
            </a:r>
            <a:r>
              <a:rPr lang="en-US" b="1" dirty="0"/>
              <a:t>and on a voluntary basis, to enhance the integration </a:t>
            </a:r>
            <a:r>
              <a:rPr lang="en-US" dirty="0"/>
              <a:t>of the Sustainable Development Goals, in particular </a:t>
            </a:r>
            <a:r>
              <a:rPr lang="en-US" b="1" dirty="0"/>
              <a:t>Sustainable Development Goal target 15.3</a:t>
            </a:r>
            <a:r>
              <a:rPr lang="en-US" dirty="0"/>
              <a:t>, into their </a:t>
            </a:r>
            <a:r>
              <a:rPr lang="en-US" b="1" dirty="0"/>
              <a:t>national strategies, plans and </a:t>
            </a:r>
            <a:r>
              <a:rPr lang="en-US" b="1" dirty="0" err="1"/>
              <a:t>programmes</a:t>
            </a:r>
            <a:r>
              <a:rPr lang="en-US" b="1" dirty="0"/>
              <a:t> </a:t>
            </a:r>
            <a:r>
              <a:rPr lang="en-US" dirty="0"/>
              <a:t>to implement the </a:t>
            </a:r>
            <a:r>
              <a:rPr lang="en-US" b="1" dirty="0"/>
              <a:t>Convention</a:t>
            </a:r>
            <a:r>
              <a:rPr lang="en-US" dirty="0"/>
              <a:t>; </a:t>
            </a:r>
          </a:p>
        </p:txBody>
      </p:sp>
    </p:spTree>
    <p:extLst>
      <p:ext uri="{BB962C8B-B14F-4D97-AF65-F5344CB8AC3E}">
        <p14:creationId xmlns:p14="http://schemas.microsoft.com/office/powerpoint/2010/main" val="1668661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mn-lt"/>
              </a:rPr>
              <a:t>Integration SDG 15 &amp; target 15.3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i="1" dirty="0"/>
              <a:t>Invites </a:t>
            </a:r>
            <a:r>
              <a:rPr lang="en-US" b="1" dirty="0"/>
              <a:t>developed country Parties</a:t>
            </a:r>
            <a:r>
              <a:rPr lang="en-US" dirty="0"/>
              <a:t>, and others in a position to do so, </a:t>
            </a:r>
            <a:r>
              <a:rPr lang="en-US" b="1" dirty="0"/>
              <a:t>to provide financial and technical support for</a:t>
            </a:r>
            <a:r>
              <a:rPr lang="en-US" dirty="0"/>
              <a:t> the implementation of the Convention and </a:t>
            </a:r>
            <a:r>
              <a:rPr lang="en-US" b="1" dirty="0"/>
              <a:t>the achievement of land degradation neutrality</a:t>
            </a:r>
            <a:r>
              <a:rPr lang="en-US" dirty="0"/>
              <a:t>; </a:t>
            </a:r>
          </a:p>
        </p:txBody>
      </p:sp>
    </p:spTree>
    <p:extLst>
      <p:ext uri="{BB962C8B-B14F-4D97-AF65-F5344CB8AC3E}">
        <p14:creationId xmlns:p14="http://schemas.microsoft.com/office/powerpoint/2010/main" val="37813905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8312"/>
            <a:ext cx="10515600" cy="1375185"/>
          </a:xfrm>
        </p:spPr>
        <p:txBody>
          <a:bodyPr>
            <a:normAutofit fontScale="90000"/>
          </a:bodyPr>
          <a:lstStyle/>
          <a:p>
            <a:r>
              <a:rPr lang="en-US" sz="3100" b="1" dirty="0" smtClean="0">
                <a:latin typeface="+mn-lt"/>
              </a:rPr>
              <a:t>Follow </a:t>
            </a:r>
            <a:r>
              <a:rPr lang="en-US" sz="3100" b="1" dirty="0">
                <a:latin typeface="+mn-lt"/>
              </a:rPr>
              <a:t>up on the positive role that measures taken under the Convention can play to address desertification/land degradation and drought as one of the drivers that cause migration </a:t>
            </a:r>
            <a:endParaRPr lang="en-US" sz="3100" dirty="0">
              <a:latin typeface="+mn-lt"/>
            </a:endParaRPr>
          </a:p>
        </p:txBody>
      </p:sp>
      <p:sp>
        <p:nvSpPr>
          <p:cNvPr id="3" name="Content Placeholder 2"/>
          <p:cNvSpPr>
            <a:spLocks noGrp="1"/>
          </p:cNvSpPr>
          <p:nvPr>
            <p:ph idx="1"/>
          </p:nvPr>
        </p:nvSpPr>
        <p:spPr/>
        <p:txBody>
          <a:bodyPr/>
          <a:lstStyle/>
          <a:p>
            <a:r>
              <a:rPr lang="en-US" i="1" dirty="0"/>
              <a:t>Invites </a:t>
            </a:r>
            <a:r>
              <a:rPr lang="en-US" dirty="0"/>
              <a:t>Parties, as appropriate, to consider: </a:t>
            </a:r>
          </a:p>
          <a:p>
            <a:r>
              <a:rPr lang="en-US" dirty="0"/>
              <a:t>(a) Promoting the restoration of degraded land as one way of changing the narrative in communities impacted by desertification/land degradation and drought, and </a:t>
            </a:r>
            <a:r>
              <a:rPr lang="en-US" b="1" dirty="0"/>
              <a:t>allowing United Nations Convention to Combat Desertification implementation to focus on new opportunities and solutions which offer hope to young people; </a:t>
            </a:r>
          </a:p>
          <a:p>
            <a:r>
              <a:rPr lang="en-US" dirty="0"/>
              <a:t>(b) </a:t>
            </a:r>
            <a:r>
              <a:rPr lang="en-US" b="1" dirty="0"/>
              <a:t>Reviewing development policies</a:t>
            </a:r>
            <a:r>
              <a:rPr lang="en-US" dirty="0"/>
              <a:t>, including</a:t>
            </a:r>
            <a:r>
              <a:rPr lang="en-US" b="1" dirty="0"/>
              <a:t> land-use policies and agricultural practices,</a:t>
            </a:r>
            <a:r>
              <a:rPr lang="en-US" dirty="0"/>
              <a:t> with a view </a:t>
            </a:r>
            <a:r>
              <a:rPr lang="en-US" b="1" dirty="0"/>
              <a:t>to promoting large-scale ecological restoration; </a:t>
            </a:r>
          </a:p>
        </p:txBody>
      </p:sp>
    </p:spTree>
    <p:extLst>
      <p:ext uri="{BB962C8B-B14F-4D97-AF65-F5344CB8AC3E}">
        <p14:creationId xmlns:p14="http://schemas.microsoft.com/office/powerpoint/2010/main" val="34392219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5628"/>
            <a:ext cx="10515600" cy="1325563"/>
          </a:xfrm>
        </p:spPr>
        <p:txBody>
          <a:bodyPr>
            <a:normAutofit/>
          </a:bodyPr>
          <a:lstStyle/>
          <a:p>
            <a:r>
              <a:rPr lang="en-US" sz="3200" b="1" dirty="0">
                <a:latin typeface="Calibri" panose="020F0502020204030204" pitchFamily="34" charset="0"/>
                <a:cs typeface="Calibri" panose="020F0502020204030204" pitchFamily="34" charset="0"/>
              </a:rPr>
              <a:t>Follow </a:t>
            </a:r>
            <a:r>
              <a:rPr lang="en-US" sz="3200" b="1" dirty="0" smtClean="0">
                <a:latin typeface="Calibri" panose="020F0502020204030204" pitchFamily="34" charset="0"/>
                <a:cs typeface="Calibri" panose="020F0502020204030204" pitchFamily="34" charset="0"/>
              </a:rPr>
              <a:t>up to address desertification/land degradation</a:t>
            </a:r>
            <a:r>
              <a:rPr lang="en-US" sz="3200" b="1" dirty="0">
                <a:solidFill>
                  <a:prstClr val="black"/>
                </a:solidFill>
                <a:latin typeface="Calibri" panose="020F0502020204030204"/>
              </a:rPr>
              <a:t> as one of the drivers that cause migration</a:t>
            </a:r>
            <a:r>
              <a:rPr lang="en-US" sz="3200" b="1" dirty="0" smtClean="0">
                <a:latin typeface="Calibri" panose="020F0502020204030204" pitchFamily="34" charset="0"/>
                <a:cs typeface="Calibri" panose="020F0502020204030204" pitchFamily="34" charset="0"/>
              </a:rPr>
              <a:t> </a:t>
            </a:r>
            <a:r>
              <a:rPr lang="en-US" sz="3200" dirty="0" err="1" smtClean="0">
                <a:latin typeface="Calibri" panose="020F0502020204030204" pitchFamily="34" charset="0"/>
                <a:cs typeface="Calibri" panose="020F0502020204030204" pitchFamily="34" charset="0"/>
              </a:rPr>
              <a:t>Cont</a:t>
            </a:r>
            <a:r>
              <a:rPr lang="en-US" sz="3200" dirty="0" smtClean="0"/>
              <a:t>….</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a:t>(c) </a:t>
            </a:r>
            <a:r>
              <a:rPr lang="en-US" b="1" dirty="0"/>
              <a:t>Fostering renewable energy </a:t>
            </a:r>
            <a:r>
              <a:rPr lang="en-US" dirty="0"/>
              <a:t>within different national contexts, as appropriate, including through partnerships, as a means to </a:t>
            </a:r>
            <a:r>
              <a:rPr lang="en-US" dirty="0" err="1"/>
              <a:t>catalyse</a:t>
            </a:r>
            <a:r>
              <a:rPr lang="en-US" dirty="0"/>
              <a:t> </a:t>
            </a:r>
            <a:r>
              <a:rPr lang="en-US" b="1" dirty="0"/>
              <a:t>restoration of land and the development of rural enterprise</a:t>
            </a:r>
            <a:r>
              <a:rPr lang="en-US" dirty="0"/>
              <a:t>, taking into account all relevant Sustainable Development Goals; </a:t>
            </a:r>
          </a:p>
          <a:p>
            <a:r>
              <a:rPr lang="en-US" dirty="0"/>
              <a:t>(d) </a:t>
            </a:r>
            <a:r>
              <a:rPr lang="en-US" b="1" dirty="0"/>
              <a:t>Promoting the development of small- and medium-sized enterprises in rural areas</a:t>
            </a:r>
            <a:r>
              <a:rPr lang="en-US" dirty="0"/>
              <a:t>, inter alia, by </a:t>
            </a:r>
            <a:r>
              <a:rPr lang="en-US" b="1" dirty="0"/>
              <a:t>creating sustainable value chains for local products, reducing pre- and post-harvest losses of agriculture and investing in clean rural industries; </a:t>
            </a:r>
          </a:p>
          <a:p>
            <a:r>
              <a:rPr lang="en-US" dirty="0"/>
              <a:t>(e) Encouraging </a:t>
            </a:r>
            <a:r>
              <a:rPr lang="en-US" b="1" dirty="0"/>
              <a:t>responsible and sustainable investment by the private sector </a:t>
            </a:r>
            <a:r>
              <a:rPr lang="en-US" dirty="0"/>
              <a:t>in land restoration, conservation and improvement, and livelihood development, as well as </a:t>
            </a:r>
            <a:r>
              <a:rPr lang="en-US" b="1" dirty="0"/>
              <a:t>exploring how to develop a business case</a:t>
            </a:r>
            <a:r>
              <a:rPr lang="en-US" dirty="0"/>
              <a:t>, including the consideration of </a:t>
            </a:r>
            <a:r>
              <a:rPr lang="en-US" b="1" dirty="0"/>
              <a:t>public funding to facilitate increased private investment; </a:t>
            </a:r>
          </a:p>
        </p:txBody>
      </p:sp>
    </p:spTree>
    <p:extLst>
      <p:ext uri="{BB962C8B-B14F-4D97-AF65-F5344CB8AC3E}">
        <p14:creationId xmlns:p14="http://schemas.microsoft.com/office/powerpoint/2010/main" val="802348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mn-lt"/>
              </a:rPr>
              <a:t>Follow up to address desertification/land degradation</a:t>
            </a:r>
            <a:r>
              <a:rPr lang="en-US" sz="2800" b="1" dirty="0">
                <a:solidFill>
                  <a:prstClr val="black"/>
                </a:solidFill>
                <a:latin typeface="+mn-lt"/>
              </a:rPr>
              <a:t> as one of the drivers that cause migration</a:t>
            </a:r>
            <a:r>
              <a:rPr lang="en-US" sz="3200" b="1" dirty="0" smtClean="0">
                <a:latin typeface="+mn-lt"/>
              </a:rPr>
              <a:t> </a:t>
            </a:r>
            <a:r>
              <a:rPr lang="en-US" sz="3200" b="1" dirty="0" err="1" smtClean="0"/>
              <a:t>Cont</a:t>
            </a:r>
            <a:r>
              <a:rPr lang="en-US" sz="3200" b="1" dirty="0" smtClean="0"/>
              <a:t>….</a:t>
            </a:r>
            <a:endParaRPr lang="en-US" sz="3200" dirty="0"/>
          </a:p>
        </p:txBody>
      </p:sp>
      <p:sp>
        <p:nvSpPr>
          <p:cNvPr id="3" name="Content Placeholder 2"/>
          <p:cNvSpPr>
            <a:spLocks noGrp="1"/>
          </p:cNvSpPr>
          <p:nvPr>
            <p:ph idx="1"/>
          </p:nvPr>
        </p:nvSpPr>
        <p:spPr/>
        <p:txBody>
          <a:bodyPr/>
          <a:lstStyle/>
          <a:p>
            <a:r>
              <a:rPr lang="en-US" dirty="0"/>
              <a:t>(f) </a:t>
            </a:r>
            <a:r>
              <a:rPr lang="en-US" b="1" dirty="0"/>
              <a:t>Supporting the Initiative on Sustainability, Stability and Security in Africa </a:t>
            </a:r>
            <a:r>
              <a:rPr lang="en-US" dirty="0"/>
              <a:t>as well as creating initiatives in other regions that </a:t>
            </a:r>
            <a:r>
              <a:rPr lang="en-US" b="1" dirty="0"/>
              <a:t>contribute to employment creation for rural communities by restoring degraded lands and facilitating access to land and land tenure security</a:t>
            </a:r>
            <a:r>
              <a:rPr lang="en-US" dirty="0"/>
              <a:t>; </a:t>
            </a:r>
          </a:p>
          <a:p>
            <a:r>
              <a:rPr lang="en-US" dirty="0"/>
              <a:t>(g) </a:t>
            </a:r>
            <a:r>
              <a:rPr lang="en-US" b="1" dirty="0"/>
              <a:t>Organizing conferences on desertification/land degradation and drought and migration,</a:t>
            </a:r>
            <a:r>
              <a:rPr lang="en-US" dirty="0"/>
              <a:t> inter alia, to follow up on the recommendations of the Conferences of Almeria II </a:t>
            </a:r>
            <a:r>
              <a:rPr lang="en-US" b="1" dirty="0"/>
              <a:t>in order to move from policies to action within the scope of the United Nations Convention to Combat Desertificatio</a:t>
            </a:r>
            <a:r>
              <a:rPr lang="en-US" dirty="0"/>
              <a:t>n; </a:t>
            </a:r>
          </a:p>
        </p:txBody>
      </p:sp>
    </p:spTree>
    <p:extLst>
      <p:ext uri="{BB962C8B-B14F-4D97-AF65-F5344CB8AC3E}">
        <p14:creationId xmlns:p14="http://schemas.microsoft.com/office/powerpoint/2010/main" val="30908054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mn-lt"/>
              </a:rPr>
              <a:t>Follow up to address desertification/land </a:t>
            </a:r>
            <a:r>
              <a:rPr lang="en-US" sz="3200" b="1" dirty="0" smtClean="0">
                <a:latin typeface="+mn-lt"/>
              </a:rPr>
              <a:t>degradation</a:t>
            </a:r>
            <a:r>
              <a:rPr lang="en-US" sz="3200" b="1" dirty="0">
                <a:solidFill>
                  <a:prstClr val="black"/>
                </a:solidFill>
                <a:latin typeface="+mn-lt"/>
              </a:rPr>
              <a:t> as one of the drivers that cause migration</a:t>
            </a:r>
            <a:r>
              <a:rPr lang="en-US" sz="3200" b="1" dirty="0" smtClean="0">
                <a:latin typeface="+mn-lt"/>
              </a:rPr>
              <a:t> </a:t>
            </a:r>
            <a:r>
              <a:rPr lang="en-US" sz="3200" b="1" dirty="0" err="1"/>
              <a:t>Cont</a:t>
            </a:r>
            <a:r>
              <a:rPr lang="en-US" sz="3200" b="1" dirty="0"/>
              <a:t>….</a:t>
            </a:r>
            <a:endParaRPr lang="en-US" sz="3200" dirty="0"/>
          </a:p>
        </p:txBody>
      </p:sp>
      <p:sp>
        <p:nvSpPr>
          <p:cNvPr id="3" name="Content Placeholder 2"/>
          <p:cNvSpPr>
            <a:spLocks noGrp="1"/>
          </p:cNvSpPr>
          <p:nvPr>
            <p:ph idx="1"/>
          </p:nvPr>
        </p:nvSpPr>
        <p:spPr/>
        <p:txBody>
          <a:bodyPr>
            <a:normAutofit lnSpcReduction="10000"/>
          </a:bodyPr>
          <a:lstStyle/>
          <a:p>
            <a:r>
              <a:rPr lang="en-US" i="1" dirty="0"/>
              <a:t>Also </a:t>
            </a:r>
            <a:r>
              <a:rPr lang="en-US" b="1" i="1" dirty="0" smtClean="0"/>
              <a:t>invites </a:t>
            </a:r>
            <a:r>
              <a:rPr lang="en-US" b="1" dirty="0" smtClean="0"/>
              <a:t>Parties from the Africa region </a:t>
            </a:r>
            <a:r>
              <a:rPr lang="en-US" dirty="0" smtClean="0"/>
              <a:t>that </a:t>
            </a:r>
            <a:r>
              <a:rPr lang="en-US" dirty="0"/>
              <a:t>are interested and have not yet done so </a:t>
            </a:r>
            <a:r>
              <a:rPr lang="en-US" b="1" dirty="0"/>
              <a:t>to join the Initiative on Sustainability, Stability and Security; </a:t>
            </a:r>
            <a:endParaRPr lang="en-US" b="1" dirty="0" smtClean="0"/>
          </a:p>
          <a:p>
            <a:r>
              <a:rPr lang="en-US" i="1" dirty="0"/>
              <a:t>Requests </a:t>
            </a:r>
            <a:r>
              <a:rPr lang="en-US" dirty="0"/>
              <a:t>the secretariat, subject to the availability of resources, to: </a:t>
            </a:r>
          </a:p>
          <a:p>
            <a:r>
              <a:rPr lang="en-US" dirty="0"/>
              <a:t>(a) </a:t>
            </a:r>
            <a:r>
              <a:rPr lang="en-US" b="1" dirty="0"/>
              <a:t>Support Parties, upon request, in implementing the actions mentioned in paragraph </a:t>
            </a:r>
            <a:r>
              <a:rPr lang="en-US" dirty="0"/>
              <a:t>1 above; </a:t>
            </a:r>
          </a:p>
          <a:p>
            <a:r>
              <a:rPr lang="en-US" dirty="0"/>
              <a:t>(b) Also </a:t>
            </a:r>
            <a:r>
              <a:rPr lang="en-US" b="1" dirty="0"/>
              <a:t>support regional and international cooperation and initiatives,</a:t>
            </a:r>
            <a:r>
              <a:rPr lang="en-US" dirty="0"/>
              <a:t> within the scope of the Convention, that aim </a:t>
            </a:r>
            <a:r>
              <a:rPr lang="en-US" b="1" dirty="0"/>
              <a:t>to promote the positive role sustainable land management can play </a:t>
            </a:r>
            <a:r>
              <a:rPr lang="en-US" dirty="0"/>
              <a:t>to address desertification/land degradation and </a:t>
            </a:r>
            <a:r>
              <a:rPr lang="en-US" b="1" dirty="0"/>
              <a:t>drought as one of the drivers that causes migration; </a:t>
            </a:r>
          </a:p>
        </p:txBody>
      </p:sp>
    </p:spTree>
    <p:extLst>
      <p:ext uri="{BB962C8B-B14F-4D97-AF65-F5344CB8AC3E}">
        <p14:creationId xmlns:p14="http://schemas.microsoft.com/office/powerpoint/2010/main" val="28351454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latin typeface="Calibri" panose="020F0502020204030204" pitchFamily="34" charset="0"/>
                <a:cs typeface="Calibri" panose="020F0502020204030204" pitchFamily="34" charset="0"/>
              </a:rPr>
              <a:t>Follow up to address desertification/land </a:t>
            </a:r>
            <a:r>
              <a:rPr lang="en-US" sz="3200" b="1" dirty="0" smtClean="0">
                <a:latin typeface="Calibri" panose="020F0502020204030204" pitchFamily="34" charset="0"/>
                <a:cs typeface="Calibri" panose="020F0502020204030204" pitchFamily="34" charset="0"/>
              </a:rPr>
              <a:t>degradation</a:t>
            </a:r>
            <a:r>
              <a:rPr lang="en-US" sz="3200" b="1" dirty="0">
                <a:solidFill>
                  <a:prstClr val="black"/>
                </a:solidFill>
                <a:latin typeface="Calibri" panose="020F0502020204030204"/>
              </a:rPr>
              <a:t> as one of the drivers that cause migration</a:t>
            </a:r>
            <a:r>
              <a:rPr lang="en-US" sz="3200" b="1" dirty="0" smtClean="0">
                <a:latin typeface="Calibri" panose="020F0502020204030204" pitchFamily="34" charset="0"/>
                <a:cs typeface="Calibri" panose="020F0502020204030204" pitchFamily="34" charset="0"/>
              </a:rPr>
              <a:t> </a:t>
            </a:r>
            <a:r>
              <a:rPr lang="en-US" sz="3200" b="1" dirty="0" err="1"/>
              <a:t>Cont</a:t>
            </a:r>
            <a:r>
              <a:rPr lang="en-US" sz="3200" b="1" dirty="0"/>
              <a:t>….</a:t>
            </a:r>
            <a:endParaRPr lang="en-US" sz="3200" dirty="0"/>
          </a:p>
        </p:txBody>
      </p:sp>
      <p:sp>
        <p:nvSpPr>
          <p:cNvPr id="3" name="Content Placeholder 2"/>
          <p:cNvSpPr>
            <a:spLocks noGrp="1"/>
          </p:cNvSpPr>
          <p:nvPr>
            <p:ph idx="1"/>
          </p:nvPr>
        </p:nvSpPr>
        <p:spPr/>
        <p:txBody>
          <a:bodyPr/>
          <a:lstStyle/>
          <a:p>
            <a:r>
              <a:rPr lang="en-US" dirty="0"/>
              <a:t>(c) Strengthen cross-sectoral cooperation with other United Nations agencies and </a:t>
            </a:r>
            <a:r>
              <a:rPr lang="en-US" dirty="0" err="1"/>
              <a:t>programmes</a:t>
            </a:r>
            <a:r>
              <a:rPr lang="en-US" dirty="0"/>
              <a:t>, regional and international organizations, and stakeholders to share information on the linkages between desertification/land degradation and drought and migration; </a:t>
            </a:r>
          </a:p>
          <a:p>
            <a:r>
              <a:rPr lang="en-US" dirty="0"/>
              <a:t>(d) Present for the consideration of the Conference of the Parties at future sessions a report on the progress made in implementing this decision. </a:t>
            </a:r>
          </a:p>
        </p:txBody>
      </p:sp>
    </p:spTree>
    <p:extLst>
      <p:ext uri="{BB962C8B-B14F-4D97-AF65-F5344CB8AC3E}">
        <p14:creationId xmlns:p14="http://schemas.microsoft.com/office/powerpoint/2010/main" val="1798455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with the Global Environment Facility (GEF)</a:t>
            </a:r>
            <a:endParaRPr lang="en-US" dirty="0"/>
          </a:p>
        </p:txBody>
      </p:sp>
      <p:sp>
        <p:nvSpPr>
          <p:cNvPr id="3" name="Content Placeholder 2"/>
          <p:cNvSpPr>
            <a:spLocks noGrp="1"/>
          </p:cNvSpPr>
          <p:nvPr>
            <p:ph idx="1"/>
          </p:nvPr>
        </p:nvSpPr>
        <p:spPr/>
        <p:txBody>
          <a:bodyPr>
            <a:normAutofit lnSpcReduction="10000"/>
          </a:bodyPr>
          <a:lstStyle/>
          <a:p>
            <a:r>
              <a:rPr lang="en-US" dirty="0" smtClean="0"/>
              <a:t>Invites the </a:t>
            </a:r>
            <a:r>
              <a:rPr lang="en-US" b="1" dirty="0" smtClean="0"/>
              <a:t>GEF to continue its support for countries </a:t>
            </a:r>
            <a:r>
              <a:rPr lang="en-US" dirty="0" smtClean="0"/>
              <a:t>in programming GEF Land Degradation Focal Area resources to combat </a:t>
            </a:r>
            <a:r>
              <a:rPr lang="en-US" b="1" dirty="0" smtClean="0"/>
              <a:t>desertification/land degradation and drought </a:t>
            </a:r>
            <a:r>
              <a:rPr lang="en-US" dirty="0" smtClean="0"/>
              <a:t>and achieve their voluntary land degradation neutrality targets, including in the context of </a:t>
            </a:r>
            <a:r>
              <a:rPr lang="en-US" b="1" dirty="0" smtClean="0"/>
              <a:t>LDN transformative projects and </a:t>
            </a:r>
            <a:r>
              <a:rPr lang="en-US" b="1" dirty="0" err="1" smtClean="0"/>
              <a:t>programmes</a:t>
            </a:r>
            <a:r>
              <a:rPr lang="en-US" dirty="0" smtClean="0"/>
              <a:t>;</a:t>
            </a:r>
          </a:p>
          <a:p>
            <a:r>
              <a:rPr lang="en-US" dirty="0" smtClean="0"/>
              <a:t>Invites the GEF to continue </a:t>
            </a:r>
            <a:r>
              <a:rPr lang="en-US" b="1" dirty="0" smtClean="0"/>
              <a:t>supporting Parties to meet their reporting obligations under the Convention a</a:t>
            </a:r>
            <a:r>
              <a:rPr lang="en-US" dirty="0" smtClean="0"/>
              <a:t>nd encourages the GEF to provide adequate financial resources in a timely manner;</a:t>
            </a:r>
          </a:p>
          <a:p>
            <a:r>
              <a:rPr lang="en-US" i="1" dirty="0"/>
              <a:t>Invites </a:t>
            </a:r>
            <a:r>
              <a:rPr lang="en-US" dirty="0"/>
              <a:t>the </a:t>
            </a:r>
            <a:r>
              <a:rPr lang="en-US" dirty="0" smtClean="0"/>
              <a:t>GEF, </a:t>
            </a:r>
            <a:r>
              <a:rPr lang="en-US" dirty="0"/>
              <a:t>within its mandate, to </a:t>
            </a:r>
            <a:r>
              <a:rPr lang="en-US" b="1" dirty="0"/>
              <a:t>support the implementation of relevant aspects of the national drought plans </a:t>
            </a:r>
            <a:r>
              <a:rPr lang="en-US" dirty="0"/>
              <a:t>and other drought-related activities within the scope of the Convention; </a:t>
            </a:r>
            <a:endParaRPr lang="en-US" dirty="0" smtClean="0"/>
          </a:p>
          <a:p>
            <a:endParaRPr lang="en-US" dirty="0"/>
          </a:p>
        </p:txBody>
      </p:sp>
    </p:spTree>
    <p:extLst>
      <p:ext uri="{BB962C8B-B14F-4D97-AF65-F5344CB8AC3E}">
        <p14:creationId xmlns:p14="http://schemas.microsoft.com/office/powerpoint/2010/main" val="2955190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Collaboration with the Global Environment Facility (GEF)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smtClean="0"/>
              <a:t>Encourages the GEF to continue and further enhance the means to harness opportunities for </a:t>
            </a:r>
            <a:r>
              <a:rPr lang="en-US" b="1" dirty="0" smtClean="0"/>
              <a:t>leveraging synergies among the Rio conventions </a:t>
            </a:r>
            <a:r>
              <a:rPr lang="en-US" dirty="0" smtClean="0"/>
              <a:t>and other relevant environmental agreements, as well as the 2030 Agenda for Sustainable Development</a:t>
            </a:r>
          </a:p>
          <a:p>
            <a:endParaRPr lang="en-US" dirty="0"/>
          </a:p>
        </p:txBody>
      </p:sp>
    </p:spTree>
    <p:extLst>
      <p:ext uri="{BB962C8B-B14F-4D97-AF65-F5344CB8AC3E}">
        <p14:creationId xmlns:p14="http://schemas.microsoft.com/office/powerpoint/2010/main" val="2960415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 Policy Advocacy on Drought </a:t>
            </a:r>
          </a:p>
        </p:txBody>
      </p:sp>
      <p:sp>
        <p:nvSpPr>
          <p:cNvPr id="3" name="Content Placeholder 2"/>
          <p:cNvSpPr>
            <a:spLocks noGrp="1"/>
          </p:cNvSpPr>
          <p:nvPr>
            <p:ph idx="1"/>
          </p:nvPr>
        </p:nvSpPr>
        <p:spPr/>
        <p:txBody>
          <a:bodyPr/>
          <a:lstStyle/>
          <a:p>
            <a:r>
              <a:rPr lang="en-US" i="1" dirty="0"/>
              <a:t>Requests </a:t>
            </a:r>
            <a:r>
              <a:rPr lang="en-US" dirty="0"/>
              <a:t>the Secretariat and the Global Mechanism, and appropriate United Nations Convention to Combat Desertification bodies, within their respective mandates, to </a:t>
            </a:r>
            <a:r>
              <a:rPr lang="en-US" b="1" dirty="0"/>
              <a:t>build on the Drought Initiative during the biennium 2020−2021</a:t>
            </a:r>
            <a:r>
              <a:rPr lang="en-US" dirty="0"/>
              <a:t> by, inter alia: </a:t>
            </a:r>
            <a:endParaRPr lang="en-US" dirty="0" smtClean="0"/>
          </a:p>
          <a:p>
            <a:r>
              <a:rPr lang="en-US" dirty="0"/>
              <a:t>(a) Further </a:t>
            </a:r>
            <a:r>
              <a:rPr lang="en-US" b="1" dirty="0"/>
              <a:t>upgrading and expanding the Drought Toolbox, </a:t>
            </a:r>
            <a:r>
              <a:rPr lang="en-US" dirty="0"/>
              <a:t>recognizing national contexts, in collaboration with regional and </a:t>
            </a:r>
            <a:r>
              <a:rPr lang="en-US" dirty="0" err="1"/>
              <a:t>subregional</a:t>
            </a:r>
            <a:r>
              <a:rPr lang="en-US" dirty="0"/>
              <a:t> stakeholders, and </a:t>
            </a:r>
            <a:r>
              <a:rPr lang="en-US" b="1" dirty="0"/>
              <a:t>supporting country Parties in building capacity on its effective usage, </a:t>
            </a:r>
            <a:r>
              <a:rPr lang="en-US" dirty="0"/>
              <a:t>including on </a:t>
            </a:r>
            <a:r>
              <a:rPr lang="en-US" b="1" dirty="0"/>
              <a:t>early warning </a:t>
            </a:r>
            <a:r>
              <a:rPr lang="en-US" dirty="0"/>
              <a:t>and monitoring systems, </a:t>
            </a:r>
            <a:r>
              <a:rPr lang="en-US" b="1" dirty="0"/>
              <a:t>impact and vulnerability assessments</a:t>
            </a:r>
            <a:r>
              <a:rPr lang="en-US" dirty="0"/>
              <a:t> and </a:t>
            </a:r>
            <a:r>
              <a:rPr lang="en-US" b="1" dirty="0"/>
              <a:t>drought risk mitigation measures</a:t>
            </a:r>
            <a:r>
              <a:rPr lang="en-US" dirty="0"/>
              <a:t>; </a:t>
            </a:r>
          </a:p>
        </p:txBody>
      </p:sp>
    </p:spTree>
    <p:extLst>
      <p:ext uri="{BB962C8B-B14F-4D97-AF65-F5344CB8AC3E}">
        <p14:creationId xmlns:p14="http://schemas.microsoft.com/office/powerpoint/2010/main" val="1438691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Advocacy on Drought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dirty="0"/>
              <a:t>(b) Expanding collaboration and partnerships with relevant agencies, organizations and platforms to </a:t>
            </a:r>
            <a:r>
              <a:rPr lang="en-US" b="1" dirty="0"/>
              <a:t>design and test innovative, gender-responsive and transformative approaches </a:t>
            </a:r>
            <a:r>
              <a:rPr lang="en-US" dirty="0"/>
              <a:t>to supporting countries in mitigating the impacts of drought</a:t>
            </a:r>
            <a:r>
              <a:rPr lang="en-US" dirty="0" smtClean="0"/>
              <a:t>;</a:t>
            </a:r>
          </a:p>
          <a:p>
            <a:r>
              <a:rPr lang="en-US" dirty="0"/>
              <a:t>(c) </a:t>
            </a:r>
            <a:r>
              <a:rPr lang="en-US" b="1" dirty="0"/>
              <a:t>Engaging with humanitarian actors in the development and implementation of national drought preparedness plans </a:t>
            </a:r>
            <a:r>
              <a:rPr lang="en-US" dirty="0"/>
              <a:t>in order to ensure better complementarity and, where needed, operationalize a coordinated humanitarian and development response;</a:t>
            </a:r>
          </a:p>
        </p:txBody>
      </p:sp>
    </p:spTree>
    <p:extLst>
      <p:ext uri="{BB962C8B-B14F-4D97-AF65-F5344CB8AC3E}">
        <p14:creationId xmlns:p14="http://schemas.microsoft.com/office/powerpoint/2010/main" val="32105618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Policy Advocacy on Drought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r>
              <a:rPr lang="en-US" i="1" dirty="0"/>
              <a:t>Encourages </a:t>
            </a:r>
            <a:r>
              <a:rPr lang="en-US" b="1" dirty="0"/>
              <a:t>Parties to use the Drought Toolbox</a:t>
            </a:r>
            <a:r>
              <a:rPr lang="en-US" dirty="0"/>
              <a:t>, developed within the framework of the Drought Initiative, to </a:t>
            </a:r>
            <a:r>
              <a:rPr lang="en-US" b="1" dirty="0"/>
              <a:t>strengthen their preparedness for drought</a:t>
            </a:r>
            <a:r>
              <a:rPr lang="en-US" dirty="0"/>
              <a:t>, including through enhanced regional efforts; </a:t>
            </a:r>
            <a:endParaRPr lang="en-US" dirty="0" smtClean="0"/>
          </a:p>
          <a:p>
            <a:r>
              <a:rPr lang="en-US" i="1" dirty="0"/>
              <a:t>Also encourages </a:t>
            </a:r>
            <a:r>
              <a:rPr lang="en-US" dirty="0"/>
              <a:t>Parties to enhance the </a:t>
            </a:r>
            <a:r>
              <a:rPr lang="en-US" b="1" dirty="0"/>
              <a:t>integration</a:t>
            </a:r>
            <a:r>
              <a:rPr lang="en-US" dirty="0"/>
              <a:t> and coherence </a:t>
            </a:r>
            <a:r>
              <a:rPr lang="en-US" b="1" dirty="0"/>
              <a:t>at national and local levels with sustainable water management strategies</a:t>
            </a:r>
            <a:r>
              <a:rPr lang="en-US" dirty="0"/>
              <a:t> and actions, mindful of the respective needs of certain sectors; </a:t>
            </a:r>
            <a:endParaRPr lang="en-US" dirty="0" smtClean="0"/>
          </a:p>
          <a:p>
            <a:endParaRPr lang="en-US" dirty="0"/>
          </a:p>
        </p:txBody>
      </p:sp>
    </p:spTree>
    <p:extLst>
      <p:ext uri="{BB962C8B-B14F-4D97-AF65-F5344CB8AC3E}">
        <p14:creationId xmlns:p14="http://schemas.microsoft.com/office/powerpoint/2010/main" val="1220508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Policy Advocacy on Drought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i="1" dirty="0"/>
              <a:t>Invites </a:t>
            </a:r>
            <a:r>
              <a:rPr lang="en-US" dirty="0"/>
              <a:t>Parties to </a:t>
            </a:r>
            <a:r>
              <a:rPr lang="en-US" b="1" dirty="0"/>
              <a:t>use a variety of technical approaches</a:t>
            </a:r>
            <a:r>
              <a:rPr lang="en-US" dirty="0"/>
              <a:t>, such as </a:t>
            </a:r>
            <a:r>
              <a:rPr lang="en-US" b="1" dirty="0"/>
              <a:t>sustainable land and water management, agro-ecological approaches, ecosystem restoration and watershed management</a:t>
            </a:r>
            <a:r>
              <a:rPr lang="en-US" dirty="0"/>
              <a:t>, for addressing drought and increasing resilience of ecosystems and communities to extreme weather and </a:t>
            </a:r>
            <a:r>
              <a:rPr lang="en-US" i="1" dirty="0"/>
              <a:t>requests </a:t>
            </a:r>
            <a:r>
              <a:rPr lang="en-US" b="1" dirty="0"/>
              <a:t>the secretariat</a:t>
            </a:r>
            <a:r>
              <a:rPr lang="en-US" dirty="0"/>
              <a:t>, in cooperation with partners, to support them by </a:t>
            </a:r>
            <a:r>
              <a:rPr lang="en-US" b="1" dirty="0"/>
              <a:t>making available related information, technical assistance and capacity-building, and promoting peer-to-peer knowledge-sharing; </a:t>
            </a:r>
            <a:endParaRPr lang="en-US" b="1" dirty="0" smtClean="0"/>
          </a:p>
          <a:p>
            <a:r>
              <a:rPr lang="en-US" i="1" dirty="0"/>
              <a:t>Encourages </a:t>
            </a:r>
            <a:r>
              <a:rPr lang="en-US" dirty="0"/>
              <a:t>Parties to </a:t>
            </a:r>
            <a:r>
              <a:rPr lang="en-US" b="1" dirty="0"/>
              <a:t>engage their respective stakeholder </a:t>
            </a:r>
            <a:r>
              <a:rPr lang="en-US" dirty="0"/>
              <a:t>communities, as appropriate, </a:t>
            </a:r>
            <a:r>
              <a:rPr lang="en-US" b="1" dirty="0"/>
              <a:t>in the implementation of </a:t>
            </a:r>
            <a:r>
              <a:rPr lang="en-US" dirty="0"/>
              <a:t>their </a:t>
            </a:r>
            <a:r>
              <a:rPr lang="en-US" b="1" dirty="0"/>
              <a:t>national drought planning processes and activities; </a:t>
            </a:r>
          </a:p>
        </p:txBody>
      </p:sp>
    </p:spTree>
    <p:extLst>
      <p:ext uri="{BB962C8B-B14F-4D97-AF65-F5344CB8AC3E}">
        <p14:creationId xmlns:p14="http://schemas.microsoft.com/office/powerpoint/2010/main" val="2121137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Policy Advocacy on Drought </a:t>
            </a:r>
            <a:r>
              <a:rPr lang="en-US" dirty="0" err="1"/>
              <a:t>Cont</a:t>
            </a:r>
            <a:r>
              <a:rPr lang="en-US" dirty="0"/>
              <a:t>…</a:t>
            </a:r>
          </a:p>
        </p:txBody>
      </p:sp>
      <p:sp>
        <p:nvSpPr>
          <p:cNvPr id="3" name="Content Placeholder 2"/>
          <p:cNvSpPr>
            <a:spLocks noGrp="1"/>
          </p:cNvSpPr>
          <p:nvPr>
            <p:ph idx="1"/>
          </p:nvPr>
        </p:nvSpPr>
        <p:spPr/>
        <p:txBody>
          <a:bodyPr/>
          <a:lstStyle/>
          <a:p>
            <a:r>
              <a:rPr lang="en-US" i="1" dirty="0"/>
              <a:t>Decides </a:t>
            </a:r>
            <a:r>
              <a:rPr lang="en-US" dirty="0"/>
              <a:t>to </a:t>
            </a:r>
            <a:r>
              <a:rPr lang="en-US" b="1" dirty="0"/>
              <a:t>establish an intergovernmental working group,</a:t>
            </a:r>
            <a:r>
              <a:rPr lang="en-US" dirty="0"/>
              <a:t> subject to the availability of resources, </a:t>
            </a:r>
            <a:r>
              <a:rPr lang="en-US" b="1" dirty="0"/>
              <a:t>on effective policy and implementation measures for addressing drought under the United Nations Convention to Combat Desertification, </a:t>
            </a:r>
            <a:r>
              <a:rPr lang="en-US" dirty="0"/>
              <a:t>with a view to presenting its findings and recommendations to Parties for their consideration at the fifteenth session of the Conference of the Parties; </a:t>
            </a:r>
          </a:p>
        </p:txBody>
      </p:sp>
    </p:spTree>
    <p:extLst>
      <p:ext uri="{BB962C8B-B14F-4D97-AF65-F5344CB8AC3E}">
        <p14:creationId xmlns:p14="http://schemas.microsoft.com/office/powerpoint/2010/main" val="41020579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448</TotalTime>
  <Words>2445</Words>
  <Application>Microsoft Office PowerPoint</Application>
  <PresentationFormat>Custom</PresentationFormat>
  <Paragraphs>93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Key outcomes of the COP 14 for Action at National Level Provisional in the UNCCD  COP 14 decisions </vt:lpstr>
      <vt:lpstr>Key Decisions for Follow up at National Level</vt:lpstr>
      <vt:lpstr>Collaboration with the Global Environment Facility (GEF)</vt:lpstr>
      <vt:lpstr>Collaboration with the Global Environment Facility (GEF) Cont…</vt:lpstr>
      <vt:lpstr>  Policy Advocacy on Drought </vt:lpstr>
      <vt:lpstr>Policy Advocacy on Drought Cont….</vt:lpstr>
      <vt:lpstr>Policy Advocacy on Drought Cont…</vt:lpstr>
      <vt:lpstr>Policy Advocacy on Drought Cont…</vt:lpstr>
      <vt:lpstr>Policy Advocacy on Drought Cont…</vt:lpstr>
      <vt:lpstr>Policy Advocacy on Drought Cont…</vt:lpstr>
      <vt:lpstr>Policy Advocacy on Drought Cont…</vt:lpstr>
      <vt:lpstr>Policy Advocacy on Drought Cont…</vt:lpstr>
      <vt:lpstr> Follow-up on policy frameworks and thematic issues: Land Tenure </vt:lpstr>
      <vt:lpstr>Follow-up on policy frameworks and thematic issues: Land Tenure Cont..</vt:lpstr>
      <vt:lpstr>Follow-up on policy frameworks and thematic issues: Land Tenure Cont..</vt:lpstr>
      <vt:lpstr>Follow-up on policy frameworks and thematic issues: Gender</vt:lpstr>
      <vt:lpstr>Follow-up on policy frameworks and thematic issues: Gender Cont..</vt:lpstr>
      <vt:lpstr>Participation and involvement of civil society organizations in meetings and processes of the United Nations Convention to Combat Desertification</vt:lpstr>
      <vt:lpstr>Integration of SDG 15 and related target 15.3 into the implementation of the United Nations Convention to Combat Desertification and land degradation neutrality</vt:lpstr>
      <vt:lpstr>Integration SDG 15 &amp; target 15.3 Cont….</vt:lpstr>
      <vt:lpstr>Integration SDG 15 &amp; target 15.3 Cont….</vt:lpstr>
      <vt:lpstr>Follow up on the positive role that measures taken under the Convention can play to address desertification/land degradation and drought as one of the drivers that cause migration </vt:lpstr>
      <vt:lpstr>Follow up to address desertification/land degradation as one of the drivers that cause migration Cont….</vt:lpstr>
      <vt:lpstr>Follow up to address desertification/land degradation as one of the drivers that cause migration Cont….</vt:lpstr>
      <vt:lpstr>Follow up to address desertification/land degradation as one of the drivers that cause migration Cont….</vt:lpstr>
      <vt:lpstr>Follow up to address desertification/land degradation as one of the drivers that cause migration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Important provisional UNCCD COP 14 decisions</dc:title>
  <dc:creator>Windows User</dc:creator>
  <cp:lastModifiedBy>ARAFA</cp:lastModifiedBy>
  <cp:revision>37</cp:revision>
  <dcterms:created xsi:type="dcterms:W3CDTF">2019-11-11T13:09:05Z</dcterms:created>
  <dcterms:modified xsi:type="dcterms:W3CDTF">2019-12-06T08:35:46Z</dcterms:modified>
</cp:coreProperties>
</file>